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84" r:id="rId6"/>
    <p:sldId id="293" r:id="rId7"/>
    <p:sldId id="300" r:id="rId8"/>
    <p:sldId id="295" r:id="rId9"/>
    <p:sldId id="299" r:id="rId10"/>
    <p:sldId id="266" r:id="rId11"/>
    <p:sldId id="298" r:id="rId12"/>
    <p:sldId id="294" r:id="rId13"/>
    <p:sldId id="29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293" autoAdjust="0"/>
  </p:normalViewPr>
  <p:slideViewPr>
    <p:cSldViewPr snapToGrid="0">
      <p:cViewPr>
        <p:scale>
          <a:sx n="75" d="100"/>
          <a:sy n="75" d="100"/>
        </p:scale>
        <p:origin x="1950" y="444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D18E3-9A0B-AD80-0353-FEE5A17A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24760-63B9-C762-5129-3025E12EF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0BF39-6AB3-E59A-FB96-49EF86203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4ED53-FBAF-72D7-F949-3CFCC0B9A0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4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F5D72-D6E6-11EC-36DC-5C999F06E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F9E0D-A695-0B60-30E0-862E4EA42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5B2D1-5295-C66B-1AD6-B1AA25494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89FF4-C1D8-B8AC-F0BD-2E3AF71D4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8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43731-64A0-2E3E-3B9F-BF1867BFA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A1A3C2-C1D2-F6E7-8F9D-06CC00805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F3AD70-254B-5B32-0C92-328B5B35A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C89AB-118C-30AC-B44D-7722B68DD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88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64EB7-3295-D209-EB04-C37FD9911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CA0C5C-AE46-E2EF-F49F-BDB19C337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A0D88-991A-D551-6196-F48043922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B80B3-A451-EB34-C96E-65C7F685B8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7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CFF8F-C1AE-73F8-293D-42106C2A2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BEC66F-41C6-EA18-F5C4-A7A6A63DA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244AA-349C-55DB-F3EF-77EBA9CBC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2E1EA-684D-08CC-CACF-2257F3CD8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5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E39D3-48AA-FAAA-EEF0-14F15FAE6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38277-14D5-F489-F2D2-F28721D37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BD1D80-27C2-C758-2D6A-7ED8211D6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8F813-17B5-7A89-763C-F34DCEC71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0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A33A5-9E5E-0C45-1725-DF1C883BC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02D77-F78D-BE00-5D1E-4FBB8317B8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29383B-7340-F478-F563-010EF843B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68B0F-DEB8-EB10-EB0F-273BD7D81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5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SG" dirty="0"/>
              <a:t>Case study: Direct Marketing </a:t>
            </a:r>
            <a:r>
              <a:rPr lang="en-SG" dirty="0" err="1"/>
              <a:t>OptimiSation</a:t>
            </a:r>
            <a:br>
              <a:rPr lang="en-SG" dirty="0"/>
            </a:br>
            <a:br>
              <a:rPr lang="en-SG" dirty="0"/>
            </a:br>
            <a:r>
              <a:rPr lang="en-SG" dirty="0"/>
              <a:t>Andy 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AABB0-E4D3-52EC-1DBE-7EA6FE701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BBDD553F-7CFD-BD71-3A1C-86EF45A17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726"/>
            <a:ext cx="4312540" cy="514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5B0793-383E-763C-BDDA-2ACE0BADA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6C4DADE-5051-C505-A5B0-4AAA91868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 anchor="ctr"/>
          <a:lstStyle/>
          <a:p>
            <a:r>
              <a:rPr lang="en-SG" dirty="0"/>
              <a:t>Appendix: CL Shap plots</a:t>
            </a:r>
            <a:endParaRPr lang="en-US" dirty="0"/>
          </a:p>
        </p:txBody>
      </p:sp>
      <p:pic>
        <p:nvPicPr>
          <p:cNvPr id="6" name="Picture 5" descr="A graph with blue dots&#10;&#10;Description automatically generated">
            <a:extLst>
              <a:ext uri="{FF2B5EF4-FFF2-40B4-BE49-F238E27FC236}">
                <a16:creationId xmlns:a16="http://schemas.microsoft.com/office/drawing/2014/main" id="{C1B417EE-D9EC-20A6-5DBB-09A4A2F58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011" y="4004263"/>
            <a:ext cx="2756026" cy="2160000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EC2CE99B-017D-2B2F-E742-702D8F64C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13" y="3983126"/>
            <a:ext cx="2794173" cy="2160000"/>
          </a:xfrm>
          <a:prstGeom prst="rect">
            <a:avLst/>
          </a:prstGeom>
        </p:spPr>
      </p:pic>
      <p:pic>
        <p:nvPicPr>
          <p:cNvPr id="13" name="Picture 12" descr="A graph with blue dots&#10;&#10;Description automatically generated">
            <a:extLst>
              <a:ext uri="{FF2B5EF4-FFF2-40B4-BE49-F238E27FC236}">
                <a16:creationId xmlns:a16="http://schemas.microsoft.com/office/drawing/2014/main" id="{98B81DB2-2E77-7D2B-1E5F-C72D34A61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76" y="998726"/>
            <a:ext cx="2746490" cy="2160000"/>
          </a:xfrm>
          <a:prstGeom prst="rect">
            <a:avLst/>
          </a:prstGeom>
        </p:spPr>
      </p:pic>
      <p:pic>
        <p:nvPicPr>
          <p:cNvPr id="17" name="Picture 16" descr="A graph with blue dots&#10;&#10;Description automatically generated">
            <a:extLst>
              <a:ext uri="{FF2B5EF4-FFF2-40B4-BE49-F238E27FC236}">
                <a16:creationId xmlns:a16="http://schemas.microsoft.com/office/drawing/2014/main" id="{86C8D936-899B-4B79-359D-2F9209FF6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48" y="998726"/>
            <a:ext cx="2746490" cy="2160000"/>
          </a:xfrm>
          <a:prstGeom prst="rect">
            <a:avLst/>
          </a:prstGeom>
        </p:spPr>
      </p:pic>
      <p:pic>
        <p:nvPicPr>
          <p:cNvPr id="21" name="Picture 20" descr="A graph with blue dots&#10;&#10;Description automatically generated">
            <a:extLst>
              <a:ext uri="{FF2B5EF4-FFF2-40B4-BE49-F238E27FC236}">
                <a16:creationId xmlns:a16="http://schemas.microsoft.com/office/drawing/2014/main" id="{F961A61E-5E13-C929-D85D-C500A5FE3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58" y="4004263"/>
            <a:ext cx="2746490" cy="2160000"/>
          </a:xfrm>
          <a:prstGeom prst="rect">
            <a:avLst/>
          </a:prstGeom>
        </p:spPr>
      </p:pic>
      <p:pic>
        <p:nvPicPr>
          <p:cNvPr id="23" name="Picture 22" descr="A graph with blue dots&#10;&#10;Description automatically generated">
            <a:extLst>
              <a:ext uri="{FF2B5EF4-FFF2-40B4-BE49-F238E27FC236}">
                <a16:creationId xmlns:a16="http://schemas.microsoft.com/office/drawing/2014/main" id="{9DA17B91-F02C-6591-329A-8F499C929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75" y="998726"/>
            <a:ext cx="2794173" cy="2160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163D73-B93F-752C-6EC2-8575DD3A6BF8}"/>
              </a:ext>
            </a:extLst>
          </p:cNvPr>
          <p:cNvCxnSpPr/>
          <p:nvPr/>
        </p:nvCxnSpPr>
        <p:spPr>
          <a:xfrm>
            <a:off x="4470400" y="200152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AE2ED4-5E67-96D1-686A-4A912D656F38}"/>
              </a:ext>
            </a:extLst>
          </p:cNvPr>
          <p:cNvCxnSpPr/>
          <p:nvPr/>
        </p:nvCxnSpPr>
        <p:spPr>
          <a:xfrm>
            <a:off x="7011012" y="174244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C39516-2FF8-FE90-2633-94E6335800BC}"/>
              </a:ext>
            </a:extLst>
          </p:cNvPr>
          <p:cNvCxnSpPr/>
          <p:nvPr/>
        </p:nvCxnSpPr>
        <p:spPr>
          <a:xfrm>
            <a:off x="9759418" y="208534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747FA3-8F0B-1661-9A6E-17C54269401D}"/>
              </a:ext>
            </a:extLst>
          </p:cNvPr>
          <p:cNvCxnSpPr/>
          <p:nvPr/>
        </p:nvCxnSpPr>
        <p:spPr>
          <a:xfrm>
            <a:off x="4544887" y="468376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CA9CC0-2E5B-73C2-01DA-A4777635EF07}"/>
              </a:ext>
            </a:extLst>
          </p:cNvPr>
          <p:cNvCxnSpPr/>
          <p:nvPr/>
        </p:nvCxnSpPr>
        <p:spPr>
          <a:xfrm>
            <a:off x="7011012" y="517906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183043-F359-767E-372B-6874E154D1AB}"/>
              </a:ext>
            </a:extLst>
          </p:cNvPr>
          <p:cNvCxnSpPr/>
          <p:nvPr/>
        </p:nvCxnSpPr>
        <p:spPr>
          <a:xfrm>
            <a:off x="9690100" y="511556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1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5781582" cy="3136392"/>
          </a:xfrm>
          <a:noFill/>
        </p:spPr>
        <p:txBody>
          <a:bodyPr anchor="t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Profiles with high propensity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Additional Comments on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Answers to submission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5E299-484E-6C57-4000-DE1D1AE52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4AE-3DD5-4011-6FCC-237E90BB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0200"/>
            <a:ext cx="10515600" cy="1325563"/>
          </a:xfrm>
          <a:noFill/>
        </p:spPr>
        <p:txBody>
          <a:bodyPr anchor="ctr"/>
          <a:lstStyle/>
          <a:p>
            <a:r>
              <a:rPr lang="en-SG" dirty="0" err="1"/>
              <a:t>Modeling</a:t>
            </a:r>
            <a:r>
              <a:rPr lang="en-SG" dirty="0"/>
              <a:t> Approach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8CC06E-C376-875D-100B-0EEBE1ED7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11254"/>
            <a:ext cx="12192000" cy="216546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DDEF1C-1A6C-6439-01DC-586B739B8D7F}"/>
              </a:ext>
            </a:extLst>
          </p:cNvPr>
          <p:cNvSpPr/>
          <p:nvPr/>
        </p:nvSpPr>
        <p:spPr>
          <a:xfrm>
            <a:off x="220687" y="1332903"/>
            <a:ext cx="9000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soc_dem</a:t>
            </a:r>
            <a:endParaRPr lang="en-SG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368285-2C94-09EE-52C9-DD25B843EE84}"/>
              </a:ext>
            </a:extLst>
          </p:cNvPr>
          <p:cNvSpPr/>
          <p:nvPr/>
        </p:nvSpPr>
        <p:spPr>
          <a:xfrm>
            <a:off x="1331347" y="2213953"/>
            <a:ext cx="12600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pdt_acct_bal</a:t>
            </a:r>
            <a:endParaRPr lang="en-SG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F3C9F-4CA3-9BB2-B6F5-DFF61BB06138}"/>
              </a:ext>
            </a:extLst>
          </p:cNvPr>
          <p:cNvSpPr/>
          <p:nvPr/>
        </p:nvSpPr>
        <p:spPr>
          <a:xfrm>
            <a:off x="1331347" y="2927346"/>
            <a:ext cx="12600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inflow_outflow</a:t>
            </a:r>
            <a:endParaRPr lang="en-SG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2D8AF-8661-1B81-0910-8E50DD6EF4B4}"/>
              </a:ext>
            </a:extLst>
          </p:cNvPr>
          <p:cNvSpPr/>
          <p:nvPr/>
        </p:nvSpPr>
        <p:spPr>
          <a:xfrm>
            <a:off x="1331347" y="3640740"/>
            <a:ext cx="12600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 err="1"/>
              <a:t>sales_rev</a:t>
            </a:r>
            <a:endParaRPr lang="en-SG" sz="12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FB697F2-A611-CF34-E576-7BAF58C69B43}"/>
              </a:ext>
            </a:extLst>
          </p:cNvPr>
          <p:cNvCxnSpPr>
            <a:stCxn id="14" idx="1"/>
            <a:endCxn id="13" idx="2"/>
          </p:cNvCxnSpPr>
          <p:nvPr/>
        </p:nvCxnSpPr>
        <p:spPr>
          <a:xfrm rot="10800000">
            <a:off x="670687" y="1764903"/>
            <a:ext cx="660660" cy="6650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67CFCD4-AAB5-141D-BC01-1F80A1EE2053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670687" y="1764904"/>
            <a:ext cx="660660" cy="12784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79D036E-95CE-880D-9326-5BEA2A55EE22}"/>
              </a:ext>
            </a:extLst>
          </p:cNvPr>
          <p:cNvCxnSpPr>
            <a:cxnSpLocks/>
            <a:stCxn id="16" idx="1"/>
            <a:endCxn id="13" idx="2"/>
          </p:cNvCxnSpPr>
          <p:nvPr/>
        </p:nvCxnSpPr>
        <p:spPr>
          <a:xfrm rot="10800000">
            <a:off x="670687" y="1764904"/>
            <a:ext cx="660660" cy="209183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B87AFBB-625A-C9A9-628D-6E6EFD73F28D}"/>
              </a:ext>
            </a:extLst>
          </p:cNvPr>
          <p:cNvSpPr txBox="1"/>
          <p:nvPr/>
        </p:nvSpPr>
        <p:spPr>
          <a:xfrm>
            <a:off x="1120687" y="1292926"/>
            <a:ext cx="223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/>
              <a:t>Assume this is base dataset that contains all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200" dirty="0"/>
              <a:t>One hot encoding for ‘Sex’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1C73E5-6FD9-3C3B-5BF0-B97A64BC7EA5}"/>
              </a:ext>
            </a:extLst>
          </p:cNvPr>
          <p:cNvSpPr txBox="1"/>
          <p:nvPr/>
        </p:nvSpPr>
        <p:spPr>
          <a:xfrm>
            <a:off x="71348" y="2811986"/>
            <a:ext cx="10923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200" dirty="0"/>
              <a:t>join other datasets with client ID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915680-4E32-D3FE-8A75-3C6609052998}"/>
              </a:ext>
            </a:extLst>
          </p:cNvPr>
          <p:cNvSpPr txBox="1"/>
          <p:nvPr/>
        </p:nvSpPr>
        <p:spPr>
          <a:xfrm>
            <a:off x="1163719" y="4156166"/>
            <a:ext cx="2231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Target Field</a:t>
            </a:r>
            <a:r>
              <a:rPr lang="en-US" sz="1200" dirty="0"/>
              <a:t>: Use Sale_ fields as the target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Input Restriction</a:t>
            </a:r>
            <a:r>
              <a:rPr lang="en-US" sz="1200" dirty="0"/>
              <a:t>: Exclude Revenue_ fields as inputs to prevent data leakage.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D472DE-3CBC-5DBD-8851-66ED31AC4C7D}"/>
              </a:ext>
            </a:extLst>
          </p:cNvPr>
          <p:cNvSpPr/>
          <p:nvPr/>
        </p:nvSpPr>
        <p:spPr>
          <a:xfrm>
            <a:off x="3914151" y="1342852"/>
            <a:ext cx="9000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Train (70%)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6E0C26-709C-8087-D471-1D721E535950}"/>
              </a:ext>
            </a:extLst>
          </p:cNvPr>
          <p:cNvSpPr/>
          <p:nvPr/>
        </p:nvSpPr>
        <p:spPr>
          <a:xfrm>
            <a:off x="6887503" y="1338745"/>
            <a:ext cx="9000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Test (30%)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EEB509-CCC2-EB2F-6BF3-60BBDE9B338E}"/>
              </a:ext>
            </a:extLst>
          </p:cNvPr>
          <p:cNvSpPr/>
          <p:nvPr/>
        </p:nvSpPr>
        <p:spPr>
          <a:xfrm>
            <a:off x="3914151" y="3164604"/>
            <a:ext cx="2140536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Hyperparameter Tuning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5767A4C-F228-56A0-DAA3-BADCFEAB5DB0}"/>
              </a:ext>
            </a:extLst>
          </p:cNvPr>
          <p:cNvCxnSpPr>
            <a:cxnSpLocks/>
            <a:stCxn id="41" idx="1"/>
            <a:endCxn id="46" idx="1"/>
          </p:cNvCxnSpPr>
          <p:nvPr/>
        </p:nvCxnSpPr>
        <p:spPr>
          <a:xfrm rot="10800000" flipH="1" flipV="1">
            <a:off x="3914151" y="3380604"/>
            <a:ext cx="12700" cy="1187944"/>
          </a:xfrm>
          <a:prstGeom prst="bentConnector3">
            <a:avLst>
              <a:gd name="adj1" fmla="val -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98E6E84-D234-F5B8-F724-852DFE8AD25B}"/>
              </a:ext>
            </a:extLst>
          </p:cNvPr>
          <p:cNvSpPr txBox="1"/>
          <p:nvPr/>
        </p:nvSpPr>
        <p:spPr>
          <a:xfrm>
            <a:off x="3814407" y="3642050"/>
            <a:ext cx="2709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Used </a:t>
            </a:r>
            <a:r>
              <a:rPr lang="en-US" sz="1200" dirty="0" err="1"/>
              <a:t>RandomizedSearchCV</a:t>
            </a:r>
            <a:r>
              <a:rPr lang="en-US" sz="1200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Alternative Methods</a:t>
            </a:r>
            <a:r>
              <a:rPr lang="en-US" sz="1200" dirty="0"/>
              <a:t>: Bayesian Optimization and </a:t>
            </a:r>
            <a:r>
              <a:rPr lang="en-US" sz="1200" dirty="0" err="1"/>
              <a:t>GridSearchCV</a:t>
            </a:r>
            <a:r>
              <a:rPr lang="en-US" sz="1200" dirty="0"/>
              <a:t>. </a:t>
            </a:r>
            <a:endParaRPr lang="en-SG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0ABA62-FFA4-2898-90EC-98CF162E920B}"/>
              </a:ext>
            </a:extLst>
          </p:cNvPr>
          <p:cNvSpPr/>
          <p:nvPr/>
        </p:nvSpPr>
        <p:spPr>
          <a:xfrm>
            <a:off x="3926851" y="4352548"/>
            <a:ext cx="2127836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Train Model / Calibrate Model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366B0DD-9502-E1E3-88C6-D8BCA1774EFC}"/>
              </a:ext>
            </a:extLst>
          </p:cNvPr>
          <p:cNvCxnSpPr>
            <a:cxnSpLocks/>
            <a:stCxn id="37" idx="1"/>
            <a:endCxn id="41" idx="1"/>
          </p:cNvCxnSpPr>
          <p:nvPr/>
        </p:nvCxnSpPr>
        <p:spPr>
          <a:xfrm rot="10800000" flipV="1">
            <a:off x="3914151" y="1558852"/>
            <a:ext cx="12700" cy="1821752"/>
          </a:xfrm>
          <a:prstGeom prst="bentConnector3">
            <a:avLst>
              <a:gd name="adj1" fmla="val 975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5231DD6-6983-2251-BA02-324E8E69DA5F}"/>
              </a:ext>
            </a:extLst>
          </p:cNvPr>
          <p:cNvCxnSpPr>
            <a:cxnSpLocks/>
            <a:stCxn id="37" idx="1"/>
            <a:endCxn id="46" idx="1"/>
          </p:cNvCxnSpPr>
          <p:nvPr/>
        </p:nvCxnSpPr>
        <p:spPr>
          <a:xfrm rot="10800000" flipH="1" flipV="1">
            <a:off x="3914151" y="1558852"/>
            <a:ext cx="12700" cy="3009696"/>
          </a:xfrm>
          <a:prstGeom prst="bentConnector3">
            <a:avLst>
              <a:gd name="adj1" fmla="val -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0BDC1C-AB2A-7F8B-7188-F61257DE0275}"/>
              </a:ext>
            </a:extLst>
          </p:cNvPr>
          <p:cNvSpPr txBox="1"/>
          <p:nvPr/>
        </p:nvSpPr>
        <p:spPr>
          <a:xfrm>
            <a:off x="3814407" y="1861884"/>
            <a:ext cx="270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Imbalanced Dataset</a:t>
            </a:r>
            <a:r>
              <a:rPr lang="en-US" sz="1200" dirty="0"/>
              <a:t>: The dataset has an imbalance in target classes.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Train/Test Split</a:t>
            </a:r>
            <a:r>
              <a:rPr lang="en-US" sz="1200" dirty="0"/>
              <a:t>: Use stratification on all three target classes during the split to ensure the test data includes sufficient positive samples. </a:t>
            </a:r>
            <a:endParaRPr lang="en-SG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2CE43C-F222-D0BD-5984-78A95E294AE9}"/>
              </a:ext>
            </a:extLst>
          </p:cNvPr>
          <p:cNvSpPr txBox="1"/>
          <p:nvPr/>
        </p:nvSpPr>
        <p:spPr>
          <a:xfrm>
            <a:off x="3814407" y="4855058"/>
            <a:ext cx="2709672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Model Training</a:t>
            </a:r>
            <a:r>
              <a:rPr lang="en-US" sz="1200" dirty="0"/>
              <a:t>: Train an </a:t>
            </a:r>
            <a:r>
              <a:rPr lang="en-US" sz="1200" dirty="0" err="1"/>
              <a:t>XGBoost</a:t>
            </a:r>
            <a:r>
              <a:rPr lang="en-US" sz="1200" dirty="0"/>
              <a:t> model for each product using the best parameters.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Probability Calibration</a:t>
            </a:r>
            <a:r>
              <a:rPr lang="en-US" sz="1200" dirty="0"/>
              <a:t>: Calibrate output probabilities to better reflect actual likelihood, enabling comparison across models. </a:t>
            </a:r>
            <a:endParaRPr lang="en-SG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8E24AC-6FC7-AA7C-C49B-3EA98F0426CB}"/>
              </a:ext>
            </a:extLst>
          </p:cNvPr>
          <p:cNvSpPr txBox="1"/>
          <p:nvPr/>
        </p:nvSpPr>
        <p:spPr>
          <a:xfrm>
            <a:off x="8883985" y="1342852"/>
            <a:ext cx="321411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Revenue Calculation</a:t>
            </a:r>
            <a:r>
              <a:rPr lang="en-US" sz="1200" dirty="0"/>
              <a:t>: Calculate average revenue per customer per product from </a:t>
            </a:r>
            <a:r>
              <a:rPr lang="en-US" sz="1200" dirty="0" err="1"/>
              <a:t>sales_rev</a:t>
            </a:r>
            <a:r>
              <a:rPr lang="en-US" sz="1200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Expected Revenue Formula</a:t>
            </a:r>
            <a:r>
              <a:rPr lang="en-US" sz="1200" dirty="0"/>
              <a:t>: Expected Revenue per Customer per Product = Model Probability * Average Revenue per Customer per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Product Recommendation</a:t>
            </a:r>
            <a:r>
              <a:rPr lang="en-US" sz="1200" dirty="0"/>
              <a:t>: For each customer, recommend the product with the highest expected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Output Fields</a:t>
            </a:r>
            <a:r>
              <a:rPr lang="en-US" sz="1200" dirty="0"/>
              <a:t>:</a:t>
            </a:r>
            <a:endParaRPr lang="en-SG" sz="1200" dirty="0"/>
          </a:p>
          <a:p>
            <a:pPr marL="742950" lvl="1" indent="-285750">
              <a:buFont typeface="+mj-lt"/>
              <a:buAutoNum type="arabicPeriod"/>
            </a:pPr>
            <a:r>
              <a:rPr lang="en-SG" sz="1000" dirty="0"/>
              <a:t>Probabilities: </a:t>
            </a:r>
            <a:r>
              <a:rPr lang="en-SG" sz="1000" i="1" dirty="0" err="1"/>
              <a:t>Prob_MF</a:t>
            </a:r>
            <a:r>
              <a:rPr lang="en-SG" sz="1000" i="1" dirty="0"/>
              <a:t>, </a:t>
            </a:r>
            <a:r>
              <a:rPr lang="en-SG" sz="1000" i="1" dirty="0" err="1"/>
              <a:t>Prob_CC</a:t>
            </a:r>
            <a:r>
              <a:rPr lang="en-SG" sz="1000" i="1" dirty="0"/>
              <a:t>, </a:t>
            </a:r>
            <a:r>
              <a:rPr lang="en-SG" sz="1000" i="1" dirty="0" err="1"/>
              <a:t>Prob_CL</a:t>
            </a:r>
            <a:endParaRPr lang="en-SG" sz="1000" i="1" dirty="0"/>
          </a:p>
          <a:p>
            <a:pPr marL="742950" lvl="1" indent="-285750">
              <a:buFont typeface="+mj-lt"/>
              <a:buAutoNum type="arabicPeriod"/>
            </a:pPr>
            <a:r>
              <a:rPr lang="en-SG" sz="1000" dirty="0"/>
              <a:t>Expected Revenue: </a:t>
            </a:r>
            <a:r>
              <a:rPr lang="en-SG" sz="1000" i="1" dirty="0" err="1"/>
              <a:t>Exp_Rev_MF</a:t>
            </a:r>
            <a:r>
              <a:rPr lang="en-SG" sz="1000" i="1" dirty="0"/>
              <a:t>, </a:t>
            </a:r>
            <a:r>
              <a:rPr lang="en-SG" sz="1000" i="1" dirty="0" err="1"/>
              <a:t>Exp_Rev_CC</a:t>
            </a:r>
            <a:r>
              <a:rPr lang="en-SG" sz="1000" i="1" dirty="0"/>
              <a:t>, </a:t>
            </a:r>
            <a:r>
              <a:rPr lang="en-SG" sz="1000" i="1" dirty="0" err="1"/>
              <a:t>Exp_Rev_CL</a:t>
            </a:r>
            <a:endParaRPr lang="en-SG" sz="1000" i="1" dirty="0"/>
          </a:p>
          <a:p>
            <a:pPr marL="742950" lvl="1" indent="-285750">
              <a:buFont typeface="+mj-lt"/>
              <a:buAutoNum type="arabicPeriod"/>
            </a:pPr>
            <a:r>
              <a:rPr lang="en-SG" sz="1000" dirty="0"/>
              <a:t>Product Recommendation: </a:t>
            </a:r>
            <a:r>
              <a:rPr lang="en-SG" sz="1000" i="1" dirty="0" err="1"/>
              <a:t>rec_prod</a:t>
            </a:r>
            <a:endParaRPr lang="en-SG" sz="1000" i="1" dirty="0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ACF7FE54-9356-842A-A6D3-996F5DBB5F6F}"/>
              </a:ext>
            </a:extLst>
          </p:cNvPr>
          <p:cNvCxnSpPr>
            <a:stCxn id="46" idx="3"/>
            <a:endCxn id="38" idx="1"/>
          </p:cNvCxnSpPr>
          <p:nvPr/>
        </p:nvCxnSpPr>
        <p:spPr>
          <a:xfrm flipV="1">
            <a:off x="6054687" y="1554745"/>
            <a:ext cx="832816" cy="30138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7F73D1D-420C-365E-B922-E84E2A188773}"/>
              </a:ext>
            </a:extLst>
          </p:cNvPr>
          <p:cNvSpPr txBox="1"/>
          <p:nvPr/>
        </p:nvSpPr>
        <p:spPr>
          <a:xfrm>
            <a:off x="6509653" y="1856462"/>
            <a:ext cx="20110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Use calibrated model to predict probabilities on the test set.</a:t>
            </a:r>
            <a:endParaRPr lang="en-SG" sz="1200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F06BD7E-5023-E66E-B6F5-7523DE358079}"/>
              </a:ext>
            </a:extLst>
          </p:cNvPr>
          <p:cNvGrpSpPr/>
          <p:nvPr/>
        </p:nvGrpSpPr>
        <p:grpSpPr>
          <a:xfrm>
            <a:off x="4649528" y="646457"/>
            <a:ext cx="2453579" cy="468001"/>
            <a:chOff x="4757989" y="736345"/>
            <a:chExt cx="2453579" cy="46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CABD03-7CEC-6C21-44FF-F80B35A02899}"/>
                </a:ext>
              </a:extLst>
            </p:cNvPr>
            <p:cNvSpPr/>
            <p:nvPr/>
          </p:nvSpPr>
          <p:spPr>
            <a:xfrm>
              <a:off x="4980432" y="736345"/>
              <a:ext cx="2231136" cy="46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Model Building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E402AF3-3C14-5DAB-7456-7FAAD64BAD1B}"/>
                </a:ext>
              </a:extLst>
            </p:cNvPr>
            <p:cNvSpPr/>
            <p:nvPr/>
          </p:nvSpPr>
          <p:spPr>
            <a:xfrm>
              <a:off x="4757989" y="736345"/>
              <a:ext cx="468000" cy="46800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2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CC9D2F8-9402-A17A-B4DF-D4E3990E965F}"/>
              </a:ext>
            </a:extLst>
          </p:cNvPr>
          <p:cNvGrpSpPr/>
          <p:nvPr/>
        </p:nvGrpSpPr>
        <p:grpSpPr>
          <a:xfrm>
            <a:off x="371277" y="643455"/>
            <a:ext cx="2464059" cy="468001"/>
            <a:chOff x="436687" y="736345"/>
            <a:chExt cx="2464059" cy="468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237C37-2527-97FF-6103-F9F1A0E8FCAA}"/>
                </a:ext>
              </a:extLst>
            </p:cNvPr>
            <p:cNvSpPr/>
            <p:nvPr/>
          </p:nvSpPr>
          <p:spPr>
            <a:xfrm>
              <a:off x="669610" y="736345"/>
              <a:ext cx="2231136" cy="468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Pre-Processing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149C668-9C64-F397-9B57-C74255FD864A}"/>
                </a:ext>
              </a:extLst>
            </p:cNvPr>
            <p:cNvSpPr/>
            <p:nvPr/>
          </p:nvSpPr>
          <p:spPr>
            <a:xfrm>
              <a:off x="436687" y="736345"/>
              <a:ext cx="468000" cy="46800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1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EBEC622-122D-B865-20B5-2A081CE73751}"/>
              </a:ext>
            </a:extLst>
          </p:cNvPr>
          <p:cNvGrpSpPr/>
          <p:nvPr/>
        </p:nvGrpSpPr>
        <p:grpSpPr>
          <a:xfrm>
            <a:off x="9173464" y="649223"/>
            <a:ext cx="2465136" cy="468001"/>
            <a:chOff x="8888664" y="736345"/>
            <a:chExt cx="2465136" cy="468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5C1699-F6C1-8BF5-C7B8-321F5896E8A5}"/>
                </a:ext>
              </a:extLst>
            </p:cNvPr>
            <p:cNvSpPr/>
            <p:nvPr/>
          </p:nvSpPr>
          <p:spPr>
            <a:xfrm>
              <a:off x="9122664" y="736345"/>
              <a:ext cx="2231136" cy="4680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  Target Optimisation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FC30E33-9AC8-4E7B-7DBB-7A8E271C1D85}"/>
                </a:ext>
              </a:extLst>
            </p:cNvPr>
            <p:cNvSpPr/>
            <p:nvPr/>
          </p:nvSpPr>
          <p:spPr>
            <a:xfrm>
              <a:off x="8888664" y="736345"/>
              <a:ext cx="468000" cy="46800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/>
                <a:t>3</a:t>
              </a:r>
            </a:p>
          </p:txBody>
        </p: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F2D92BD-9E68-7751-DCBA-55B5FF51FFFB}"/>
              </a:ext>
            </a:extLst>
          </p:cNvPr>
          <p:cNvSpPr/>
          <p:nvPr/>
        </p:nvSpPr>
        <p:spPr>
          <a:xfrm>
            <a:off x="93899" y="649223"/>
            <a:ext cx="3240000" cy="558000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02E8981-3E7C-7000-9A91-AAD087BAFAB9}"/>
              </a:ext>
            </a:extLst>
          </p:cNvPr>
          <p:cNvSpPr/>
          <p:nvPr/>
        </p:nvSpPr>
        <p:spPr>
          <a:xfrm>
            <a:off x="3387039" y="649223"/>
            <a:ext cx="5400000" cy="558000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6FFC6E15-8262-D725-4B9A-094E0BCE2175}"/>
              </a:ext>
            </a:extLst>
          </p:cNvPr>
          <p:cNvSpPr/>
          <p:nvPr/>
        </p:nvSpPr>
        <p:spPr>
          <a:xfrm>
            <a:off x="8840179" y="649223"/>
            <a:ext cx="3240000" cy="5580000"/>
          </a:xfrm>
          <a:prstGeom prst="round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182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DF7E9-17FA-CAB4-F83A-588EE168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C925-C8E3-000D-CAC4-3710D424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39"/>
            <a:ext cx="10515600" cy="1325563"/>
          </a:xfrm>
          <a:noFill/>
        </p:spPr>
        <p:txBody>
          <a:bodyPr anchor="ctr"/>
          <a:lstStyle/>
          <a:p>
            <a:r>
              <a:rPr lang="en-SG" dirty="0"/>
              <a:t>Model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C227-23EA-B153-7242-30DDCB5C7C0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082773"/>
            <a:ext cx="10792146" cy="132556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Objective</a:t>
            </a:r>
            <a:r>
              <a:rPr lang="en-US" dirty="0"/>
              <a:t>: Compare model performance by evaluating precision on the top 15% of the test dataset against a random baseline.</a:t>
            </a:r>
          </a:p>
          <a:p>
            <a:pPr>
              <a:lnSpc>
                <a:spcPct val="90000"/>
              </a:lnSpc>
            </a:pPr>
            <a:r>
              <a:rPr lang="en-US" b="1" dirty="0"/>
              <a:t>Random Baseline</a:t>
            </a:r>
            <a:r>
              <a:rPr lang="en-US" dirty="0"/>
              <a:t>: Estimates how many customers would purchase a specific product if targeted randomly. # of customers with sale / total # of customers</a:t>
            </a:r>
            <a:endParaRPr lang="en-SG" sz="16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AA0BEC-46C0-E35E-312B-83901033A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014C78-B296-BBC2-EFDC-529D31529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816365"/>
              </p:ext>
            </p:extLst>
          </p:nvPr>
        </p:nvGraphicFramePr>
        <p:xfrm>
          <a:off x="939800" y="2408336"/>
          <a:ext cx="10269684" cy="23426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67421">
                  <a:extLst>
                    <a:ext uri="{9D8B030D-6E8A-4147-A177-3AD203B41FA5}">
                      <a16:colId xmlns:a16="http://schemas.microsoft.com/office/drawing/2014/main" val="1336154409"/>
                    </a:ext>
                  </a:extLst>
                </a:gridCol>
                <a:gridCol w="2567421">
                  <a:extLst>
                    <a:ext uri="{9D8B030D-6E8A-4147-A177-3AD203B41FA5}">
                      <a16:colId xmlns:a16="http://schemas.microsoft.com/office/drawing/2014/main" val="51859299"/>
                    </a:ext>
                  </a:extLst>
                </a:gridCol>
                <a:gridCol w="2567421">
                  <a:extLst>
                    <a:ext uri="{9D8B030D-6E8A-4147-A177-3AD203B41FA5}">
                      <a16:colId xmlns:a16="http://schemas.microsoft.com/office/drawing/2014/main" val="1772817273"/>
                    </a:ext>
                  </a:extLst>
                </a:gridCol>
                <a:gridCol w="2567421">
                  <a:extLst>
                    <a:ext uri="{9D8B030D-6E8A-4147-A177-3AD203B41FA5}">
                      <a16:colId xmlns:a16="http://schemas.microsoft.com/office/drawing/2014/main" val="1606989851"/>
                    </a:ext>
                  </a:extLst>
                </a:gridCol>
              </a:tblGrid>
              <a:tr h="344145">
                <a:tc>
                  <a:txBody>
                    <a:bodyPr/>
                    <a:lstStyle/>
                    <a:p>
                      <a:r>
                        <a:rPr lang="en-SG" dirty="0"/>
                        <a:t>Product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Random Baseline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Precision of Top 15% for each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Lift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505248"/>
                  </a:ext>
                </a:extLst>
              </a:tr>
              <a:tr h="567517">
                <a:tc>
                  <a:txBody>
                    <a:bodyPr/>
                    <a:lstStyle/>
                    <a:p>
                      <a:r>
                        <a:rPr lang="en-SG" dirty="0"/>
                        <a:t>Mutual Fund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193/1,615 = 0.1195</a:t>
                      </a:r>
                      <a:endParaRPr lang="en-S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12/73 = 0.1644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0.1644 / 0.1195 = </a:t>
                      </a:r>
                      <a:r>
                        <a:rPr lang="en-SG" dirty="0">
                          <a:solidFill>
                            <a:srgbClr val="00B050"/>
                          </a:solidFill>
                        </a:rPr>
                        <a:t>1.38x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994235"/>
                  </a:ext>
                </a:extLst>
              </a:tr>
              <a:tr h="567517">
                <a:tc>
                  <a:txBody>
                    <a:bodyPr/>
                    <a:lstStyle/>
                    <a:p>
                      <a:r>
                        <a:rPr lang="en-SG" dirty="0"/>
                        <a:t>Credit Card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242/1,615 = 0.1498</a:t>
                      </a:r>
                      <a:endParaRPr lang="en-S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12/73 = 0.1644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0.1644 / </a:t>
                      </a:r>
                      <a:r>
                        <a:rPr lang="en-US" sz="1800" dirty="0"/>
                        <a:t>0.1498</a:t>
                      </a:r>
                      <a:r>
                        <a:rPr lang="en-SG" dirty="0"/>
                        <a:t> = </a:t>
                      </a:r>
                      <a:r>
                        <a:rPr lang="en-SG" dirty="0">
                          <a:solidFill>
                            <a:srgbClr val="00B050"/>
                          </a:solidFill>
                        </a:rPr>
                        <a:t>1.10x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575005"/>
                  </a:ext>
                </a:extLst>
              </a:tr>
              <a:tr h="567517">
                <a:tc>
                  <a:txBody>
                    <a:bodyPr/>
                    <a:lstStyle/>
                    <a:p>
                      <a:r>
                        <a:rPr lang="en-SG" dirty="0"/>
                        <a:t>Consumer Loan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290/1,615 = 0.1796</a:t>
                      </a:r>
                      <a:endParaRPr lang="en-S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8/73 = 0.1096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0.1096 / </a:t>
                      </a:r>
                      <a:r>
                        <a:rPr lang="en-US" sz="1800" dirty="0"/>
                        <a:t>0.1796</a:t>
                      </a:r>
                      <a:r>
                        <a:rPr lang="en-SG" dirty="0"/>
                        <a:t> = </a:t>
                      </a:r>
                      <a:r>
                        <a:rPr lang="en-SG" dirty="0">
                          <a:solidFill>
                            <a:schemeClr val="accent1"/>
                          </a:solidFill>
                        </a:rPr>
                        <a:t>0.61x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82953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49A2B5-B194-BB21-4B16-929529503491}"/>
              </a:ext>
            </a:extLst>
          </p:cNvPr>
          <p:cNvSpPr txBox="1">
            <a:spLocks/>
          </p:cNvSpPr>
          <p:nvPr/>
        </p:nvSpPr>
        <p:spPr>
          <a:xfrm>
            <a:off x="838200" y="4864683"/>
            <a:ext cx="10792146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may not be the ideal way to evaluate the model, but it seems to be the only feasible approach given the data available. </a:t>
            </a:r>
          </a:p>
          <a:p>
            <a:r>
              <a:rPr lang="en-US" dirty="0"/>
              <a:t>Consumer Loan model shows worse precision compared to the random baseline. Possible improvements include adding more data or reducing the target percentile from 15% to 10%.</a:t>
            </a:r>
          </a:p>
        </p:txBody>
      </p:sp>
    </p:spTree>
    <p:extLst>
      <p:ext uri="{BB962C8B-B14F-4D97-AF65-F5344CB8AC3E}">
        <p14:creationId xmlns:p14="http://schemas.microsoft.com/office/powerpoint/2010/main" val="162031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60FBB-CBF2-B9E4-4E51-BCB98FD4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E74C-F971-086D-2076-A25A82F5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Profiles with higher propensity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4560C6-2ED0-F708-16A9-518487E2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C4F21-BF66-B1DA-30D0-6C859392DC39}"/>
              </a:ext>
            </a:extLst>
          </p:cNvPr>
          <p:cNvSpPr txBox="1"/>
          <p:nvPr/>
        </p:nvSpPr>
        <p:spPr>
          <a:xfrm>
            <a:off x="577021" y="1049507"/>
            <a:ext cx="1128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  <a:r>
              <a:rPr lang="en-US" dirty="0"/>
              <a:t>: I used SHAP plots to </a:t>
            </a:r>
            <a:r>
              <a:rPr lang="en-US" dirty="0" err="1"/>
              <a:t>analyse</a:t>
            </a:r>
            <a:r>
              <a:rPr lang="en-US" dirty="0"/>
              <a:t> how each feature impacts the model's predictions, then leveraged the top features to create a customer profile. (The plots can be seen in the appendix)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F45FB2-F588-FDF3-E413-BCE902615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71789"/>
              </p:ext>
            </p:extLst>
          </p:nvPr>
        </p:nvGraphicFramePr>
        <p:xfrm>
          <a:off x="653143" y="1800809"/>
          <a:ext cx="11206065" cy="272934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35355">
                  <a:extLst>
                    <a:ext uri="{9D8B030D-6E8A-4147-A177-3AD203B41FA5}">
                      <a16:colId xmlns:a16="http://schemas.microsoft.com/office/drawing/2014/main" val="1982646455"/>
                    </a:ext>
                  </a:extLst>
                </a:gridCol>
                <a:gridCol w="3735355">
                  <a:extLst>
                    <a:ext uri="{9D8B030D-6E8A-4147-A177-3AD203B41FA5}">
                      <a16:colId xmlns:a16="http://schemas.microsoft.com/office/drawing/2014/main" val="2249694665"/>
                    </a:ext>
                  </a:extLst>
                </a:gridCol>
                <a:gridCol w="3735355">
                  <a:extLst>
                    <a:ext uri="{9D8B030D-6E8A-4147-A177-3AD203B41FA5}">
                      <a16:colId xmlns:a16="http://schemas.microsoft.com/office/drawing/2014/main" val="3016455164"/>
                    </a:ext>
                  </a:extLst>
                </a:gridCol>
              </a:tblGrid>
              <a:tr h="278069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Mutual Fund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Credit Card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Consumer Loan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82464"/>
                  </a:ext>
                </a:extLst>
              </a:tr>
              <a:tr h="236358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/>
                        <a:t>Age</a:t>
                      </a:r>
                      <a:r>
                        <a:rPr lang="en-SG" dirty="0"/>
                        <a:t> between 30 and 60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 err="1"/>
                        <a:t>TransactionsDebCashless_Card</a:t>
                      </a:r>
                      <a:r>
                        <a:rPr lang="en-SG" dirty="0"/>
                        <a:t> &gt; 12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 err="1"/>
                        <a:t>VolumeCred_CA</a:t>
                      </a:r>
                      <a:r>
                        <a:rPr lang="en-SG" dirty="0"/>
                        <a:t> &gt; 2000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 err="1"/>
                        <a:t>ActBal_CA</a:t>
                      </a:r>
                      <a:r>
                        <a:rPr lang="en-SG" dirty="0"/>
                        <a:t> &lt; 5000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/>
                        <a:t>Tenure</a:t>
                      </a:r>
                      <a:r>
                        <a:rPr lang="en-SG" dirty="0"/>
                        <a:t> between 50 and 80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 err="1"/>
                        <a:t>TransactionsDeb</a:t>
                      </a:r>
                      <a:r>
                        <a:rPr lang="en-SG" dirty="0"/>
                        <a:t> &lt;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b="1" dirty="0" err="1"/>
                        <a:t>ActBal_CA</a:t>
                      </a:r>
                      <a:r>
                        <a:rPr lang="en-SG" b="1" dirty="0"/>
                        <a:t> </a:t>
                      </a:r>
                      <a:r>
                        <a:rPr lang="en-SG" dirty="0"/>
                        <a:t>&gt; 8000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b="1" dirty="0" err="1"/>
                        <a:t>VolumeDeb_PaymentOrder</a:t>
                      </a:r>
                      <a:r>
                        <a:rPr lang="en-SG" dirty="0"/>
                        <a:t> &lt; 1000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b="1" dirty="0"/>
                        <a:t>Age</a:t>
                      </a:r>
                      <a:r>
                        <a:rPr lang="en-SG" dirty="0"/>
                        <a:t> between 30 and 40, </a:t>
                      </a:r>
                      <a:r>
                        <a:rPr lang="en-SG" b="1" dirty="0"/>
                        <a:t>Age</a:t>
                      </a:r>
                      <a:r>
                        <a:rPr lang="en-SG" dirty="0"/>
                        <a:t> between 50 and 65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b="1" dirty="0" err="1"/>
                        <a:t>VolumeCred</a:t>
                      </a:r>
                      <a:r>
                        <a:rPr lang="en-SG" dirty="0"/>
                        <a:t> &gt; 3000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b="1" dirty="0" err="1"/>
                        <a:t>VolumeDebCash_Card</a:t>
                      </a:r>
                      <a:r>
                        <a:rPr lang="en-SG" dirty="0"/>
                        <a:t> &gt; 800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SG" b="1" dirty="0" err="1"/>
                        <a:t>VolumeDeb</a:t>
                      </a:r>
                      <a:r>
                        <a:rPr lang="en-SG" dirty="0"/>
                        <a:t> &gt; 4000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/>
                        <a:t>Age</a:t>
                      </a:r>
                      <a:r>
                        <a:rPr lang="en-SG" dirty="0"/>
                        <a:t> &lt; 30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 err="1"/>
                        <a:t>VolumeCred_CA</a:t>
                      </a:r>
                      <a:r>
                        <a:rPr lang="en-SG" dirty="0"/>
                        <a:t> &lt; 2000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/>
                        <a:t>Tenure</a:t>
                      </a:r>
                      <a:r>
                        <a:rPr lang="en-SG" dirty="0"/>
                        <a:t> &gt; 150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 err="1"/>
                        <a:t>ActBal_CA</a:t>
                      </a:r>
                      <a:r>
                        <a:rPr lang="en-SG" dirty="0"/>
                        <a:t> &lt; 5000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 err="1"/>
                        <a:t>TransactionsDeb_CA</a:t>
                      </a:r>
                      <a:r>
                        <a:rPr lang="en-SG" dirty="0"/>
                        <a:t> &gt; 10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SG" b="1" dirty="0" err="1"/>
                        <a:t>VolumeDeb_CA</a:t>
                      </a:r>
                      <a:r>
                        <a:rPr lang="en-SG" dirty="0"/>
                        <a:t> &gt; 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37907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9F4B9A7-801B-4ABE-68CC-56C68A5A84A0}"/>
              </a:ext>
            </a:extLst>
          </p:cNvPr>
          <p:cNvSpPr txBox="1"/>
          <p:nvPr/>
        </p:nvSpPr>
        <p:spPr>
          <a:xfrm>
            <a:off x="577021" y="4635122"/>
            <a:ext cx="11282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in mind that highly predictive features may not always be meaningful. Sometimes, their significance could be coincidental.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Collaborating with the business team is essential to gain deeper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Occasionally, we might surprise the business by identifying new features that haven't been explored before.</a:t>
            </a:r>
          </a:p>
        </p:txBody>
      </p:sp>
    </p:spTree>
    <p:extLst>
      <p:ext uri="{BB962C8B-B14F-4D97-AF65-F5344CB8AC3E}">
        <p14:creationId xmlns:p14="http://schemas.microsoft.com/office/powerpoint/2010/main" val="262900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6D880-7EF8-01E7-5CA2-F506056A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79B0-B395-AC1E-0A4B-95077C75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SG" dirty="0"/>
              <a:t>Additional Comments on 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91DAB-1A23-F570-B8F3-6116B939E5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10792146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Model Selection</a:t>
            </a:r>
            <a:r>
              <a:rPr lang="en-US" dirty="0"/>
              <a:t>: If targeting each customer with only one product, a multiclass model may be more effective than separate models. This is because scores across different models are not directly comparable (e.g., 0.9 in Model A ≠ 0.6 in Model B). To address this, probabilities in this example were calibrated for comparability.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Target </a:t>
            </a:r>
            <a:r>
              <a:rPr lang="en-US" b="1" dirty="0" err="1"/>
              <a:t>Optimisation</a:t>
            </a:r>
            <a:r>
              <a:rPr lang="en-US" dirty="0"/>
              <a:t>: </a:t>
            </a:r>
            <a:r>
              <a:rPr lang="en-US" dirty="0" err="1"/>
              <a:t>Optimising</a:t>
            </a:r>
            <a:r>
              <a:rPr lang="en-US" dirty="0"/>
              <a:t> solely for revenue may not align with long-term goals. Different products have unique customer value propositions. Some products drive customer engagement over time, leading to increased transactions, savings, or investments. Therefore, focusing on short-term revenue might not be ideal. In addition, for more complex products, human intervention is often required to assess eligibility and suitability. Instead of recommending a single product, providing a list indicating high/low propensity for each product may offer better insights and flexibility.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B0F54-AA14-AEC5-3402-925A8F700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6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SG" dirty="0"/>
              <a:t>Submission Requirements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10792146" cy="41130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Test Dataset Prediction Output: test_recommendation.csv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Which clients have a higher propensity to buy a consumer loan/credit card/mutual fund?</a:t>
            </a:r>
          </a:p>
          <a:p>
            <a:pPr marL="800100" lvl="2" indent="-342900"/>
            <a:r>
              <a:rPr lang="en-US" dirty="0" err="1"/>
              <a:t>Prob_MF</a:t>
            </a:r>
            <a:r>
              <a:rPr lang="en-US" dirty="0"/>
              <a:t>, </a:t>
            </a:r>
            <a:r>
              <a:rPr lang="en-US" dirty="0" err="1"/>
              <a:t>Prob_CC</a:t>
            </a:r>
            <a:r>
              <a:rPr lang="en-US" dirty="0"/>
              <a:t>, </a:t>
            </a:r>
            <a:r>
              <a:rPr lang="en-US" dirty="0" err="1"/>
              <a:t>Prob_CL</a:t>
            </a:r>
            <a:r>
              <a:rPr lang="en-US" dirty="0"/>
              <a:t> fields contains the propensity scores for each product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Which clients are to be targeted with which offer?</a:t>
            </a:r>
          </a:p>
          <a:p>
            <a:pPr marL="800100" lvl="2" indent="-342900"/>
            <a:r>
              <a:rPr lang="en-SG" sz="1800" b="0" i="0" u="none" strike="noStrike" dirty="0" err="1">
                <a:solidFill>
                  <a:srgbClr val="000000"/>
                </a:solidFill>
                <a:effectLst/>
              </a:rPr>
              <a:t>rec_prod</a:t>
            </a:r>
            <a:r>
              <a:rPr lang="en-SG" sz="1800" b="0" i="0" u="none" strike="noStrike" dirty="0">
                <a:solidFill>
                  <a:srgbClr val="000000"/>
                </a:solidFill>
                <a:effectLst/>
              </a:rPr>
              <a:t> field contains the recommended product for each customer based on highest expected revenue across the 3 products</a:t>
            </a:r>
            <a:endParaRPr lang="en-US" b="1" dirty="0"/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What would be the expected revenue based on your strategy?</a:t>
            </a:r>
          </a:p>
          <a:p>
            <a:pPr marL="800100" lvl="2" indent="-342900"/>
            <a:r>
              <a:rPr lang="en-US" dirty="0"/>
              <a:t>For top 15%, expected revenue for $10.52 for each customer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329B5-27DC-77ED-7844-B01696F8E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A875B2-1509-8B17-EF90-907317675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E96823E-AFBF-BCCD-5180-B690FCE71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 anchor="ctr"/>
          <a:lstStyle/>
          <a:p>
            <a:r>
              <a:rPr lang="en-SG" dirty="0"/>
              <a:t>Appendix: MF Shap plots</a:t>
            </a:r>
            <a:endParaRPr lang="en-US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FE5B6B86-ADF0-2DAE-6493-2CAE945B6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526"/>
            <a:ext cx="4312540" cy="5144400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148278E9-C65A-A170-17F3-8CFC138C9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80" y="4033926"/>
            <a:ext cx="2746490" cy="2160000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0A37B2D7-AAB9-B11B-57F8-B13E7D148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80" y="1049526"/>
            <a:ext cx="2789404" cy="2160000"/>
          </a:xfrm>
          <a:prstGeom prst="rect">
            <a:avLst/>
          </a:prstGeom>
        </p:spPr>
      </p:pic>
      <p:pic>
        <p:nvPicPr>
          <p:cNvPr id="14" name="Picture 13" descr="A graph with blue dots&#10;&#10;Description automatically generated">
            <a:extLst>
              <a:ext uri="{FF2B5EF4-FFF2-40B4-BE49-F238E27FC236}">
                <a16:creationId xmlns:a16="http://schemas.microsoft.com/office/drawing/2014/main" id="{72D7D16C-F3FC-1628-F1C3-B69E9731C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60" y="4027643"/>
            <a:ext cx="2789404" cy="2160000"/>
          </a:xfrm>
          <a:prstGeom prst="rect">
            <a:avLst/>
          </a:prstGeom>
        </p:spPr>
      </p:pic>
      <p:pic>
        <p:nvPicPr>
          <p:cNvPr id="16" name="Picture 15" descr="A graph with blue dots&#10;&#10;Description automatically generated">
            <a:extLst>
              <a:ext uri="{FF2B5EF4-FFF2-40B4-BE49-F238E27FC236}">
                <a16:creationId xmlns:a16="http://schemas.microsoft.com/office/drawing/2014/main" id="{F85C00A2-B240-AB86-1895-43893553C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405" y="4027643"/>
            <a:ext cx="2746490" cy="2160000"/>
          </a:xfrm>
          <a:prstGeom prst="rect">
            <a:avLst/>
          </a:prstGeom>
        </p:spPr>
      </p:pic>
      <p:pic>
        <p:nvPicPr>
          <p:cNvPr id="19" name="Picture 18" descr="A graph with numbers and dots&#10;&#10;Description automatically generated">
            <a:extLst>
              <a:ext uri="{FF2B5EF4-FFF2-40B4-BE49-F238E27FC236}">
                <a16:creationId xmlns:a16="http://schemas.microsoft.com/office/drawing/2014/main" id="{B121A1D5-4E5A-4E28-62F2-BFF91860A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77" y="1049526"/>
            <a:ext cx="2746490" cy="2160000"/>
          </a:xfrm>
          <a:prstGeom prst="rect">
            <a:avLst/>
          </a:prstGeom>
        </p:spPr>
      </p:pic>
      <p:pic>
        <p:nvPicPr>
          <p:cNvPr id="22" name="Picture 21" descr="A graph with blue dots&#10;&#10;Description automatically generated">
            <a:extLst>
              <a:ext uri="{FF2B5EF4-FFF2-40B4-BE49-F238E27FC236}">
                <a16:creationId xmlns:a16="http://schemas.microsoft.com/office/drawing/2014/main" id="{70A48422-5017-7A56-0D17-ED3DBB4480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405" y="1049526"/>
            <a:ext cx="2746490" cy="2160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2F0644-CD4E-970D-1976-48329BA7E49A}"/>
              </a:ext>
            </a:extLst>
          </p:cNvPr>
          <p:cNvCxnSpPr/>
          <p:nvPr/>
        </p:nvCxnSpPr>
        <p:spPr>
          <a:xfrm>
            <a:off x="4455160" y="182626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E22D8D-7EA7-5DE5-5A40-8DED04E4F341}"/>
              </a:ext>
            </a:extLst>
          </p:cNvPr>
          <p:cNvCxnSpPr/>
          <p:nvPr/>
        </p:nvCxnSpPr>
        <p:spPr>
          <a:xfrm>
            <a:off x="7000240" y="249682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35674D-B8DB-1ED8-4F00-F0CB33FF87C5}"/>
              </a:ext>
            </a:extLst>
          </p:cNvPr>
          <p:cNvCxnSpPr/>
          <p:nvPr/>
        </p:nvCxnSpPr>
        <p:spPr>
          <a:xfrm>
            <a:off x="4432300" y="497332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FE467C-7186-AB01-7D41-6105016142BE}"/>
              </a:ext>
            </a:extLst>
          </p:cNvPr>
          <p:cNvCxnSpPr/>
          <p:nvPr/>
        </p:nvCxnSpPr>
        <p:spPr>
          <a:xfrm>
            <a:off x="6992620" y="503428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3001D0-EE7F-38E4-6CBA-E3F9D02EF006}"/>
              </a:ext>
            </a:extLst>
          </p:cNvPr>
          <p:cNvCxnSpPr/>
          <p:nvPr/>
        </p:nvCxnSpPr>
        <p:spPr>
          <a:xfrm>
            <a:off x="9758680" y="223774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FEF52A-CAA7-962B-4FA7-35469FEF16ED}"/>
              </a:ext>
            </a:extLst>
          </p:cNvPr>
          <p:cNvCxnSpPr/>
          <p:nvPr/>
        </p:nvCxnSpPr>
        <p:spPr>
          <a:xfrm>
            <a:off x="9758680" y="501650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190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1962C-3BFC-7AB5-1214-C3F9D16FD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0293CE-E10E-9767-B226-C4D126E5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Picture 7" descr="A graph with numbers and dots&#10;&#10;Description automatically generated">
            <a:extLst>
              <a:ext uri="{FF2B5EF4-FFF2-40B4-BE49-F238E27FC236}">
                <a16:creationId xmlns:a16="http://schemas.microsoft.com/office/drawing/2014/main" id="{F62AAA2D-E5B4-294C-12AC-F89B99796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24" y="3991563"/>
            <a:ext cx="2746490" cy="2160000"/>
          </a:xfrm>
          <a:prstGeom prst="rect">
            <a:avLst/>
          </a:prstGeom>
        </p:spPr>
      </p:pic>
      <p:pic>
        <p:nvPicPr>
          <p:cNvPr id="12" name="Picture 11" descr="A graph with blue dots&#10;&#10;Description automatically generated">
            <a:extLst>
              <a:ext uri="{FF2B5EF4-FFF2-40B4-BE49-F238E27FC236}">
                <a16:creationId xmlns:a16="http://schemas.microsoft.com/office/drawing/2014/main" id="{DCDAC618-B6C8-D625-2499-560B133F6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23" y="1008063"/>
            <a:ext cx="2789405" cy="2160000"/>
          </a:xfrm>
          <a:prstGeom prst="rect">
            <a:avLst/>
          </a:prstGeom>
        </p:spPr>
      </p:pic>
      <p:pic>
        <p:nvPicPr>
          <p:cNvPr id="14" name="Picture 13" descr="A screen shot of a graph&#10;&#10;Description automatically generated">
            <a:extLst>
              <a:ext uri="{FF2B5EF4-FFF2-40B4-BE49-F238E27FC236}">
                <a16:creationId xmlns:a16="http://schemas.microsoft.com/office/drawing/2014/main" id="{985FAAC7-2A35-61BC-342B-FD2050E68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72" y="1008063"/>
            <a:ext cx="4311785" cy="5143500"/>
          </a:xfrm>
          <a:prstGeom prst="rect">
            <a:avLst/>
          </a:prstGeom>
        </p:spPr>
      </p:pic>
      <p:pic>
        <p:nvPicPr>
          <p:cNvPr id="18" name="Picture 17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1BE07A6D-9AE5-310B-94C7-1B52387AC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79" y="1008063"/>
            <a:ext cx="2746490" cy="2160000"/>
          </a:xfrm>
          <a:prstGeom prst="rect">
            <a:avLst/>
          </a:prstGeom>
        </p:spPr>
      </p:pic>
      <p:pic>
        <p:nvPicPr>
          <p:cNvPr id="20" name="Picture 1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93FD0A4C-B92C-B0EB-B3AA-73894BF18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291" y="3991563"/>
            <a:ext cx="2803709" cy="2160000"/>
          </a:xfrm>
          <a:prstGeom prst="rect">
            <a:avLst/>
          </a:prstGeom>
        </p:spPr>
      </p:pic>
      <p:pic>
        <p:nvPicPr>
          <p:cNvPr id="10" name="Picture 9" descr="A graph with blue dots&#10;&#10;Description automatically generated">
            <a:extLst>
              <a:ext uri="{FF2B5EF4-FFF2-40B4-BE49-F238E27FC236}">
                <a16:creationId xmlns:a16="http://schemas.microsoft.com/office/drawing/2014/main" id="{78FFA8BD-D000-D411-D44A-619FEC003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34" y="1008063"/>
            <a:ext cx="2746490" cy="2160000"/>
          </a:xfrm>
          <a:prstGeom prst="rect">
            <a:avLst/>
          </a:prstGeom>
        </p:spPr>
      </p:pic>
      <p:pic>
        <p:nvPicPr>
          <p:cNvPr id="16" name="Picture 15" descr="A graph with blue dots&#10;&#10;Description automatically generated">
            <a:extLst>
              <a:ext uri="{FF2B5EF4-FFF2-40B4-BE49-F238E27FC236}">
                <a16:creationId xmlns:a16="http://schemas.microsoft.com/office/drawing/2014/main" id="{BDD66B0E-D957-62D8-4A95-31C5723C0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19" y="3991563"/>
            <a:ext cx="2789405" cy="2160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9EF21113-0E84-F239-1989-9620102A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noFill/>
        </p:spPr>
        <p:txBody>
          <a:bodyPr anchor="ctr"/>
          <a:lstStyle/>
          <a:p>
            <a:r>
              <a:rPr lang="en-SG" dirty="0"/>
              <a:t>Appendix: CC Shap plots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CF95A4-BFEF-7DD3-CD37-E7F5C839C108}"/>
              </a:ext>
            </a:extLst>
          </p:cNvPr>
          <p:cNvCxnSpPr/>
          <p:nvPr/>
        </p:nvCxnSpPr>
        <p:spPr>
          <a:xfrm>
            <a:off x="4432300" y="229870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94611DE-6B0F-0B6D-1F13-14FA0F801202}"/>
              </a:ext>
            </a:extLst>
          </p:cNvPr>
          <p:cNvCxnSpPr/>
          <p:nvPr/>
        </p:nvCxnSpPr>
        <p:spPr>
          <a:xfrm>
            <a:off x="7112000" y="173990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F79B1FB-38B2-4EBA-9C9B-5775CD90774A}"/>
              </a:ext>
            </a:extLst>
          </p:cNvPr>
          <p:cNvCxnSpPr/>
          <p:nvPr/>
        </p:nvCxnSpPr>
        <p:spPr>
          <a:xfrm>
            <a:off x="4432300" y="507365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040C0F-7A69-FA25-E165-B0DD46368014}"/>
              </a:ext>
            </a:extLst>
          </p:cNvPr>
          <p:cNvCxnSpPr/>
          <p:nvPr/>
        </p:nvCxnSpPr>
        <p:spPr>
          <a:xfrm>
            <a:off x="7171170" y="495935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B9B4F4-D475-36A3-4A59-5628490853B2}"/>
              </a:ext>
            </a:extLst>
          </p:cNvPr>
          <p:cNvCxnSpPr/>
          <p:nvPr/>
        </p:nvCxnSpPr>
        <p:spPr>
          <a:xfrm>
            <a:off x="9891510" y="534035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7D19FA7-7E8D-8BF5-505A-0897D38495AC}"/>
              </a:ext>
            </a:extLst>
          </p:cNvPr>
          <p:cNvCxnSpPr/>
          <p:nvPr/>
        </p:nvCxnSpPr>
        <p:spPr>
          <a:xfrm>
            <a:off x="9891510" y="1804670"/>
            <a:ext cx="21943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714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1900</TotalTime>
  <Words>925</Words>
  <Application>Microsoft Office PowerPoint</Application>
  <PresentationFormat>Widescreen</PresentationFormat>
  <Paragraphs>112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Calibri</vt:lpstr>
      <vt:lpstr>Calibri Light</vt:lpstr>
      <vt:lpstr>Wingdings</vt:lpstr>
      <vt:lpstr>Custom</vt:lpstr>
      <vt:lpstr>Case study: Direct Marketing OptimiSation  Andy Ang</vt:lpstr>
      <vt:lpstr>AGENDA</vt:lpstr>
      <vt:lpstr>Modeling Approach</vt:lpstr>
      <vt:lpstr>Model evaluation</vt:lpstr>
      <vt:lpstr>Profiles with higher propensity</vt:lpstr>
      <vt:lpstr>Additional Comments on assignment</vt:lpstr>
      <vt:lpstr>Submission Requirements </vt:lpstr>
      <vt:lpstr>Appendix: MF Shap plots</vt:lpstr>
      <vt:lpstr>Appendix: CC Shap plots</vt:lpstr>
      <vt:lpstr>Appendix: CL Shap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Andy Ang</dc:creator>
  <cp:lastModifiedBy>Andy Ang</cp:lastModifiedBy>
  <cp:revision>16</cp:revision>
  <dcterms:created xsi:type="dcterms:W3CDTF">2025-01-24T07:55:58Z</dcterms:created>
  <dcterms:modified xsi:type="dcterms:W3CDTF">2025-01-25T15:36:27Z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